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0"/>
  </p:notesMasterIdLst>
  <p:sldIdLst>
    <p:sldId id="256" r:id="rId2"/>
    <p:sldId id="280" r:id="rId3"/>
    <p:sldId id="260" r:id="rId4"/>
    <p:sldId id="261" r:id="rId5"/>
    <p:sldId id="258" r:id="rId6"/>
    <p:sldId id="322" r:id="rId7"/>
    <p:sldId id="332" r:id="rId8"/>
    <p:sldId id="319" r:id="rId9"/>
    <p:sldId id="331" r:id="rId10"/>
    <p:sldId id="313" r:id="rId11"/>
    <p:sldId id="325" r:id="rId12"/>
    <p:sldId id="326" r:id="rId13"/>
    <p:sldId id="327" r:id="rId14"/>
    <p:sldId id="328" r:id="rId15"/>
    <p:sldId id="329" r:id="rId16"/>
    <p:sldId id="305" r:id="rId17"/>
    <p:sldId id="293" r:id="rId18"/>
    <p:sldId id="266" r:id="rId19"/>
  </p:sldIdLst>
  <p:sldSz cx="6858000" cy="5143500"/>
  <p:notesSz cx="6858000" cy="9144000"/>
  <p:embeddedFontLst>
    <p:embeddedFont>
      <p:font typeface="Proxima Nova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29" autoAdjust="0"/>
    <p:restoredTop sz="86744" autoAdjust="0"/>
  </p:normalViewPr>
  <p:slideViewPr>
    <p:cSldViewPr snapToGrid="0">
      <p:cViewPr varScale="1">
        <p:scale>
          <a:sx n="94" d="100"/>
          <a:sy n="94" d="100"/>
        </p:scale>
        <p:origin x="1776" y="8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4628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292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3601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171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69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399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83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0554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0229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fcefb3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fcefb3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373880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4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7620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5332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6858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382838" y="1257300"/>
            <a:ext cx="6092325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382838" y="3182313"/>
            <a:ext cx="6092325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6858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233775" y="991475"/>
            <a:ext cx="639045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05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233775" y="3071300"/>
            <a:ext cx="639045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685800" lvl="1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algn="ctr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algn="ctr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6858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382838" y="2057400"/>
            <a:ext cx="6092325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6858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233775" y="1396375"/>
            <a:ext cx="639045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57175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685800" lvl="1" indent="-238125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028700" lvl="2" indent="-238125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3pPr>
            <a:lvl4pPr marL="1371600" lvl="3" indent="-238125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4pPr>
            <a:lvl5pPr marL="1714500" lvl="4" indent="-238125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5pPr>
            <a:lvl6pPr marL="2057400" lvl="5" indent="-238125" rtl="0">
              <a:spcBef>
                <a:spcPts val="1200"/>
              </a:spcBef>
              <a:spcAft>
                <a:spcPts val="0"/>
              </a:spcAft>
              <a:buSzPts val="1400"/>
              <a:buChar char="■"/>
              <a:defRPr/>
            </a:lvl6pPr>
            <a:lvl7pPr marL="2400300" lvl="6" indent="-238125" rtl="0">
              <a:spcBef>
                <a:spcPts val="1200"/>
              </a:spcBef>
              <a:spcAft>
                <a:spcPts val="0"/>
              </a:spcAft>
              <a:buSzPts val="1400"/>
              <a:buChar char="●"/>
              <a:defRPr/>
            </a:lvl7pPr>
            <a:lvl8pPr marL="2743200" lvl="7" indent="-238125" rtl="0"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8pPr>
            <a:lvl9pPr marL="3086100" lvl="8" indent="-238125" rtl="0">
              <a:spcBef>
                <a:spcPts val="1200"/>
              </a:spcBef>
              <a:spcAft>
                <a:spcPts val="12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233776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rtl="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3624301" y="1152475"/>
            <a:ext cx="2999925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38125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050"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rtl="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33775" y="555600"/>
            <a:ext cx="2106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233775" y="1389600"/>
            <a:ext cx="2106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lvl="0" indent="-2286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900"/>
            </a:lvl1pPr>
            <a:lvl2pPr marL="685800" lvl="1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2pPr>
            <a:lvl3pPr marL="1028700" lvl="2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3pPr>
            <a:lvl4pPr marL="1371600" lvl="3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4pPr>
            <a:lvl5pPr marL="1714500" lvl="4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5pPr>
            <a:lvl6pPr marL="2057400" lvl="5" indent="-228600" rtl="0">
              <a:spcBef>
                <a:spcPts val="1200"/>
              </a:spcBef>
              <a:spcAft>
                <a:spcPts val="0"/>
              </a:spcAft>
              <a:buSzPts val="1200"/>
              <a:buChar char="■"/>
              <a:defRPr sz="900"/>
            </a:lvl6pPr>
            <a:lvl7pPr marL="2400300" lvl="6" indent="-228600" rtl="0">
              <a:spcBef>
                <a:spcPts val="1200"/>
              </a:spcBef>
              <a:spcAft>
                <a:spcPts val="0"/>
              </a:spcAft>
              <a:buSzPts val="1200"/>
              <a:buChar char="●"/>
              <a:defRPr sz="900"/>
            </a:lvl7pPr>
            <a:lvl8pPr marL="2743200" lvl="7" indent="-228600" rtl="0">
              <a:spcBef>
                <a:spcPts val="1200"/>
              </a:spcBef>
              <a:spcAft>
                <a:spcPts val="0"/>
              </a:spcAft>
              <a:buSzPts val="1200"/>
              <a:buChar char="○"/>
              <a:defRPr sz="900"/>
            </a:lvl8pPr>
            <a:lvl9pPr marL="3086100" lvl="8" indent="-228600" rtl="0">
              <a:spcBef>
                <a:spcPts val="1200"/>
              </a:spcBef>
              <a:spcAft>
                <a:spcPts val="1200"/>
              </a:spcAft>
              <a:buSzPts val="1200"/>
              <a:buChar char="■"/>
              <a:defRPr sz="9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367688" y="526350"/>
            <a:ext cx="4348125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3429000" y="75"/>
            <a:ext cx="342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/>
          </a:p>
        </p:txBody>
      </p:sp>
      <p:cxnSp>
        <p:nvCxnSpPr>
          <p:cNvPr id="85" name="Google Shape;85;p21"/>
          <p:cNvCxnSpPr/>
          <p:nvPr/>
        </p:nvCxnSpPr>
        <p:spPr>
          <a:xfrm>
            <a:off x="3772256" y="4495500"/>
            <a:ext cx="351225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199125" y="1205825"/>
            <a:ext cx="30339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315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199125" y="2769001"/>
            <a:ext cx="30339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3704625" y="724200"/>
            <a:ext cx="287775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25717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685800" lvl="1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028700" lvl="2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371600" lvl="3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1714500" lvl="4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057400" lvl="5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2400300" lvl="6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2743200" lvl="7" indent="-238125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3086100" lvl="8" indent="-238125" rtl="0">
              <a:spcBef>
                <a:spcPts val="1200"/>
              </a:spcBef>
              <a:spcAft>
                <a:spcPts val="12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233775" y="4236825"/>
            <a:ext cx="44991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34290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75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33775" y="445025"/>
            <a:ext cx="639045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33775" y="1152475"/>
            <a:ext cx="63904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6354344" y="4663217"/>
            <a:ext cx="411525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75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Nuvola bianca su un cielo blu scuro tempestato di stelle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1" y="0"/>
            <a:ext cx="685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382838" y="375559"/>
            <a:ext cx="6239188" cy="2401730"/>
          </a:xfrm>
          <a:prstGeom prst="rect">
            <a:avLst/>
          </a:prstGeom>
          <a:noFill/>
        </p:spPr>
        <p:txBody>
          <a:bodyPr spcFirstLastPara="1" wrap="square" lIns="68569" tIns="68569" rIns="68569" bIns="68569" anchor="b" anchorCtr="0">
            <a:noAutofit/>
          </a:bodyPr>
          <a:lstStyle/>
          <a:p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Generazione di dataset sintetici di immagini mediante tecniche di</a:t>
            </a:r>
            <a:b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it-IT" sz="3200" dirty="0">
                <a:latin typeface="Arial" panose="020B0604020202020204" pitchFamily="34" charset="0"/>
                <a:cs typeface="Arial" panose="020B0604020202020204" pitchFamily="34" charset="0"/>
              </a:rPr>
              <a:t>Deep Learning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382837" y="2995039"/>
            <a:ext cx="2935550" cy="690586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/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Studente:</a:t>
            </a:r>
            <a:endParaRPr lang="i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/>
            <a:r>
              <a:rPr lang="it" dirty="0">
                <a:latin typeface="Arial" panose="020B0604020202020204" pitchFamily="34" charset="0"/>
                <a:cs typeface="Arial" panose="020B0604020202020204" pitchFamily="34" charset="0"/>
              </a:rPr>
              <a:t>    Michele Pasqualini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7" name="Google Shape;107;p25"/>
          <p:cNvCxnSpPr/>
          <p:nvPr/>
        </p:nvCxnSpPr>
        <p:spPr>
          <a:xfrm>
            <a:off x="461363" y="2891456"/>
            <a:ext cx="375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Google Shape;106;p25">
            <a:extLst>
              <a:ext uri="{FF2B5EF4-FFF2-40B4-BE49-F238E27FC236}">
                <a16:creationId xmlns:a16="http://schemas.microsoft.com/office/drawing/2014/main" id="{90FAA74A-3599-4B62-8974-C957BB09B715}"/>
              </a:ext>
            </a:extLst>
          </p:cNvPr>
          <p:cNvSpPr txBox="1">
            <a:spLocks/>
          </p:cNvSpPr>
          <p:nvPr/>
        </p:nvSpPr>
        <p:spPr>
          <a:xfrm>
            <a:off x="3318387" y="2988781"/>
            <a:ext cx="3156776" cy="9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roxima Nova"/>
              <a:buNone/>
              <a:defRPr sz="2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Relatore:</a:t>
            </a:r>
          </a:p>
          <a:p>
            <a:pPr marL="0" indent="0"/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    Prof. Domenico Ursino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48A903B-DC0F-4B12-B5F8-BC136F9D9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2671" y="141770"/>
            <a:ext cx="672657" cy="672657"/>
          </a:xfrm>
          <a:prstGeom prst="rect">
            <a:avLst/>
          </a:prstGeom>
        </p:spPr>
      </p:pic>
      <p:pic>
        <p:nvPicPr>
          <p:cNvPr id="13" name="Immagine 12" descr="Immagine che contiene Carattere, logo, Elementi grafici, bianco&#10;&#10;Descrizione generata automaticamente">
            <a:extLst>
              <a:ext uri="{FF2B5EF4-FFF2-40B4-BE49-F238E27FC236}">
                <a16:creationId xmlns:a16="http://schemas.microsoft.com/office/drawing/2014/main" id="{D6F66882-758C-7547-3DF5-EA2E1FE7A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63" y="4027247"/>
            <a:ext cx="1685844" cy="2805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SKU110K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2" name="Immagine 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DCEEFCFD-BF7D-59F0-451C-982A1BA23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" y="1520432"/>
            <a:ext cx="3195225" cy="2211076"/>
          </a:xfrm>
          <a:prstGeom prst="rect">
            <a:avLst/>
          </a:prstGeom>
        </p:spPr>
      </p:pic>
      <p:pic>
        <p:nvPicPr>
          <p:cNvPr id="3" name="Immagine 2" descr="Immagine che contiene bibita analcolica, Minimarket, supermercato, Drogheria&#10;&#10;Descrizione generata automaticamente">
            <a:extLst>
              <a:ext uri="{FF2B5EF4-FFF2-40B4-BE49-F238E27FC236}">
                <a16:creationId xmlns:a16="http://schemas.microsoft.com/office/drawing/2014/main" id="{DC8E545C-37DF-9BEA-E58E-39646AE31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9302" y="3897988"/>
            <a:ext cx="885822" cy="885822"/>
          </a:xfrm>
          <a:prstGeom prst="rect">
            <a:avLst/>
          </a:prstGeom>
        </p:spPr>
      </p:pic>
      <p:pic>
        <p:nvPicPr>
          <p:cNvPr id="6" name="Immagine 5" descr="Immagine che contiene Minimarket, bibita analcolica, supermercato, Vendita al dettaglio&#10;&#10;Descrizione generata automaticamente">
            <a:extLst>
              <a:ext uri="{FF2B5EF4-FFF2-40B4-BE49-F238E27FC236}">
                <a16:creationId xmlns:a16="http://schemas.microsoft.com/office/drawing/2014/main" id="{D872CAAF-9077-EC99-F691-F451E3D3BF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02132" y="3897988"/>
            <a:ext cx="885822" cy="885822"/>
          </a:xfrm>
          <a:prstGeom prst="rect">
            <a:avLst/>
          </a:prstGeom>
        </p:spPr>
      </p:pic>
      <p:pic>
        <p:nvPicPr>
          <p:cNvPr id="7" name="Immagine 6" descr="Immagine che contiene testo, Minimarket, bibita analcolica, supermercato&#10;&#10;Descrizione generata automaticamente">
            <a:extLst>
              <a:ext uri="{FF2B5EF4-FFF2-40B4-BE49-F238E27FC236}">
                <a16:creationId xmlns:a16="http://schemas.microsoft.com/office/drawing/2014/main" id="{5787F83B-87B9-357F-71BD-B21FCB3DDF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962" y="3897989"/>
            <a:ext cx="885822" cy="885822"/>
          </a:xfrm>
          <a:prstGeom prst="rect">
            <a:avLst/>
          </a:prstGeom>
        </p:spPr>
      </p:pic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PyTorch</a:t>
            </a:r>
            <a:endParaRPr lang="it-IT" sz="1800" dirty="0"/>
          </a:p>
        </p:txBody>
      </p:sp>
      <p:pic>
        <p:nvPicPr>
          <p:cNvPr id="13" name="Immagine 12" descr="Immagine che contiene bibita analcolica, Minimarket, bottiglia, supermercato&#10;&#10;Descrizione generata automaticamente">
            <a:extLst>
              <a:ext uri="{FF2B5EF4-FFF2-40B4-BE49-F238E27FC236}">
                <a16:creationId xmlns:a16="http://schemas.microsoft.com/office/drawing/2014/main" id="{843E7617-313E-6863-647D-AA33F3C0FE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2" y="3893001"/>
            <a:ext cx="885822" cy="885822"/>
          </a:xfrm>
          <a:prstGeom prst="rect">
            <a:avLst/>
          </a:prstGeom>
        </p:spPr>
      </p:pic>
      <p:pic>
        <p:nvPicPr>
          <p:cNvPr id="14" name="Immagine 13" descr="Immagine che contiene bibita analcolica, Minimarket, supermercato, Drogheria&#10;&#10;Descrizione generata automaticamente">
            <a:extLst>
              <a:ext uri="{FF2B5EF4-FFF2-40B4-BE49-F238E27FC236}">
                <a16:creationId xmlns:a16="http://schemas.microsoft.com/office/drawing/2014/main" id="{F7E6592C-4AA7-61CB-9D1A-C1C8D4B50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2" y="3893001"/>
            <a:ext cx="885822" cy="885822"/>
          </a:xfrm>
          <a:prstGeom prst="rect">
            <a:avLst/>
          </a:prstGeom>
        </p:spPr>
      </p:pic>
      <p:graphicFrame>
        <p:nvGraphicFramePr>
          <p:cNvPr id="15" name="Tabella 4">
            <a:extLst>
              <a:ext uri="{FF2B5EF4-FFF2-40B4-BE49-F238E27FC236}">
                <a16:creationId xmlns:a16="http://schemas.microsoft.com/office/drawing/2014/main" id="{0ACF2CDC-FF98-678E-A083-9077F2626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0239555"/>
              </p:ext>
            </p:extLst>
          </p:nvPr>
        </p:nvGraphicFramePr>
        <p:xfrm>
          <a:off x="3577144" y="1042661"/>
          <a:ext cx="1992320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2126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80194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Latent_dim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200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3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SKU110K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TensorFlow</a:t>
            </a:r>
            <a:endParaRPr lang="it-IT" sz="1800" dirty="0"/>
          </a:p>
        </p:txBody>
      </p:sp>
      <p:pic>
        <p:nvPicPr>
          <p:cNvPr id="4" name="Immagine 3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379DDC07-A151-96C5-0488-DACEFE368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2" y="1622890"/>
            <a:ext cx="2817237" cy="2018192"/>
          </a:xfrm>
          <a:prstGeom prst="rect">
            <a:avLst/>
          </a:prstGeom>
        </p:spPr>
      </p:pic>
      <p:pic>
        <p:nvPicPr>
          <p:cNvPr id="26" name="Immagine 25" descr="Immagine che contiene bibita analcolica, testo, Minimarket, Scaffalatura&#10;&#10;Descrizione generata automaticamente">
            <a:extLst>
              <a:ext uri="{FF2B5EF4-FFF2-40B4-BE49-F238E27FC236}">
                <a16:creationId xmlns:a16="http://schemas.microsoft.com/office/drawing/2014/main" id="{E32F9174-8F45-4A24-C158-3F36C470C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10" y="3883733"/>
            <a:ext cx="885600" cy="885600"/>
          </a:xfrm>
          <a:prstGeom prst="rect">
            <a:avLst/>
          </a:prstGeom>
        </p:spPr>
      </p:pic>
      <p:pic>
        <p:nvPicPr>
          <p:cNvPr id="28" name="Immagine 27" descr="Immagine che contiene negozio, Minimarket, Vendita al dettaglio, supermercato&#10;&#10;Descrizione generata automaticamente">
            <a:extLst>
              <a:ext uri="{FF2B5EF4-FFF2-40B4-BE49-F238E27FC236}">
                <a16:creationId xmlns:a16="http://schemas.microsoft.com/office/drawing/2014/main" id="{C2BD1E65-9DBE-EB1B-7DE1-FE5222E9C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680" y="3893738"/>
            <a:ext cx="885600" cy="885085"/>
          </a:xfrm>
          <a:prstGeom prst="rect">
            <a:avLst/>
          </a:prstGeom>
        </p:spPr>
      </p:pic>
      <p:pic>
        <p:nvPicPr>
          <p:cNvPr id="30" name="Immagine 29" descr="Immagine che contiene Minimarket, Conservazione degli alimenti, bibita analcolica, Drogheria&#10;&#10;Descrizione generata automaticamente">
            <a:extLst>
              <a:ext uri="{FF2B5EF4-FFF2-40B4-BE49-F238E27FC236}">
                <a16:creationId xmlns:a16="http://schemas.microsoft.com/office/drawing/2014/main" id="{FEFBBE29-F05C-40C3-81FC-702F63165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524" y="3898099"/>
            <a:ext cx="885600" cy="885600"/>
          </a:xfrm>
          <a:prstGeom prst="rect">
            <a:avLst/>
          </a:prstGeom>
        </p:spPr>
      </p:pic>
      <p:pic>
        <p:nvPicPr>
          <p:cNvPr id="32" name="Immagine 31" descr="Immagine che contiene Minimarket, negozio, Vendita al dettaglio, Conservazione degli alimenti&#10;&#10;Descrizione generata automaticamente">
            <a:extLst>
              <a:ext uri="{FF2B5EF4-FFF2-40B4-BE49-F238E27FC236}">
                <a16:creationId xmlns:a16="http://schemas.microsoft.com/office/drawing/2014/main" id="{FA1A98E4-186B-590C-29D6-C21FB60D8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8368" y="3883733"/>
            <a:ext cx="876847" cy="885600"/>
          </a:xfrm>
          <a:prstGeom prst="rect">
            <a:avLst/>
          </a:prstGeom>
        </p:spPr>
      </p:pic>
      <p:pic>
        <p:nvPicPr>
          <p:cNvPr id="34" name="Immagine 33" descr="Immagine che contiene Minimarket, bibita analcolica, Vendita al dettaglio, Conservazione degli alimenti&#10;&#10;Descrizione generata automaticamente">
            <a:extLst>
              <a:ext uri="{FF2B5EF4-FFF2-40B4-BE49-F238E27FC236}">
                <a16:creationId xmlns:a16="http://schemas.microsoft.com/office/drawing/2014/main" id="{55613345-A3A4-564B-60FB-EE060137E8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184" y="3893223"/>
            <a:ext cx="882253" cy="885600"/>
          </a:xfrm>
          <a:prstGeom prst="rect">
            <a:avLst/>
          </a:prstGeom>
        </p:spPr>
      </p:pic>
      <p:graphicFrame>
        <p:nvGraphicFramePr>
          <p:cNvPr id="35" name="Tabella 4">
            <a:extLst>
              <a:ext uri="{FF2B5EF4-FFF2-40B4-BE49-F238E27FC236}">
                <a16:creationId xmlns:a16="http://schemas.microsoft.com/office/drawing/2014/main" id="{0E557B6B-91BB-18A3-D6DA-A30AF2733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601932"/>
              </p:ext>
            </p:extLst>
          </p:nvPr>
        </p:nvGraphicFramePr>
        <p:xfrm>
          <a:off x="3603796" y="1042661"/>
          <a:ext cx="1969014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606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73408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Noise_size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100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  <p:sp>
        <p:nvSpPr>
          <p:cNvPr id="2" name="TextBox 5">
            <a:extLst>
              <a:ext uri="{FF2B5EF4-FFF2-40B4-BE49-F238E27FC236}">
                <a16:creationId xmlns:a16="http://schemas.microsoft.com/office/drawing/2014/main" id="{CBBCADEC-F502-5981-BAC0-CEB211C7897B}"/>
              </a:ext>
            </a:extLst>
          </p:cNvPr>
          <p:cNvSpPr txBox="1"/>
          <p:nvPr/>
        </p:nvSpPr>
        <p:spPr>
          <a:xfrm rot="16200000">
            <a:off x="300849" y="2469104"/>
            <a:ext cx="3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Loss</a:t>
            </a:r>
            <a:endParaRPr lang="de-DE" sz="6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BD6D892D-D0F2-602E-60DB-2CCD2BA4D260}"/>
              </a:ext>
            </a:extLst>
          </p:cNvPr>
          <p:cNvSpPr txBox="1"/>
          <p:nvPr/>
        </p:nvSpPr>
        <p:spPr>
          <a:xfrm>
            <a:off x="1792449" y="3573240"/>
            <a:ext cx="5020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Iterations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44071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Vocal Folds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PyTorch</a:t>
            </a:r>
            <a:endParaRPr lang="it-IT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CC65D2C-D4EA-65D0-5BA0-C0D68F268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572589"/>
              </p:ext>
            </p:extLst>
          </p:nvPr>
        </p:nvGraphicFramePr>
        <p:xfrm>
          <a:off x="3577144" y="1042661"/>
          <a:ext cx="1992320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2126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80194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Latent_dim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  <p:pic>
        <p:nvPicPr>
          <p:cNvPr id="15" name="Immagine 14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2E7AE8E2-0214-2703-DFAE-5DCCA86FE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" y="1601055"/>
            <a:ext cx="3195225" cy="2130453"/>
          </a:xfrm>
          <a:prstGeom prst="rect">
            <a:avLst/>
          </a:prstGeom>
        </p:spPr>
      </p:pic>
      <p:pic>
        <p:nvPicPr>
          <p:cNvPr id="17" name="Immagine 16" descr="Immagine che contiene dipinto, schizzo, arte&#10;&#10;Descrizione generata automaticamente">
            <a:extLst>
              <a:ext uri="{FF2B5EF4-FFF2-40B4-BE49-F238E27FC236}">
                <a16:creationId xmlns:a16="http://schemas.microsoft.com/office/drawing/2014/main" id="{79C64FEA-1DB6-7D56-E617-854ADA650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2" y="3893001"/>
            <a:ext cx="885600" cy="885600"/>
          </a:xfrm>
          <a:prstGeom prst="rect">
            <a:avLst/>
          </a:prstGeom>
        </p:spPr>
      </p:pic>
      <p:pic>
        <p:nvPicPr>
          <p:cNvPr id="18" name="Immagine 17" descr="Immagine che contiene dipinto, schizzo, arte&#10;&#10;Descrizione generata automaticamente">
            <a:extLst>
              <a:ext uri="{FF2B5EF4-FFF2-40B4-BE49-F238E27FC236}">
                <a16:creationId xmlns:a16="http://schemas.microsoft.com/office/drawing/2014/main" id="{B6AD704E-4BC2-1222-6E31-8B6A581570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2" y="3893001"/>
            <a:ext cx="885600" cy="885600"/>
          </a:xfrm>
          <a:prstGeom prst="rect">
            <a:avLst/>
          </a:prstGeom>
        </p:spPr>
      </p:pic>
      <p:pic>
        <p:nvPicPr>
          <p:cNvPr id="19" name="Immagine 18" descr="Immagine che contiene dipinto, schizzo, arte&#10;&#10;Descrizione generata automaticamente">
            <a:extLst>
              <a:ext uri="{FF2B5EF4-FFF2-40B4-BE49-F238E27FC236}">
                <a16:creationId xmlns:a16="http://schemas.microsoft.com/office/drawing/2014/main" id="{6E7B2756-A58F-CD22-3ABA-6FD5987E80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02" y="3893001"/>
            <a:ext cx="885600" cy="885600"/>
          </a:xfrm>
          <a:prstGeom prst="rect">
            <a:avLst/>
          </a:prstGeom>
        </p:spPr>
      </p:pic>
      <p:pic>
        <p:nvPicPr>
          <p:cNvPr id="20" name="Immagine 19" descr="Immagine che contiene dipinto, schizzo, arte&#10;&#10;Descrizione generata automaticamente">
            <a:extLst>
              <a:ext uri="{FF2B5EF4-FFF2-40B4-BE49-F238E27FC236}">
                <a16:creationId xmlns:a16="http://schemas.microsoft.com/office/drawing/2014/main" id="{2DEB2232-E4DB-C53D-2805-F35F08929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2" y="3893001"/>
            <a:ext cx="885600" cy="885600"/>
          </a:xfrm>
          <a:prstGeom prst="rect">
            <a:avLst/>
          </a:prstGeom>
        </p:spPr>
      </p:pic>
      <p:pic>
        <p:nvPicPr>
          <p:cNvPr id="21" name="Immagine 20" descr="Immagine che contiene dipinto, arte&#10;&#10;Descrizione generata automaticamente">
            <a:extLst>
              <a:ext uri="{FF2B5EF4-FFF2-40B4-BE49-F238E27FC236}">
                <a16:creationId xmlns:a16="http://schemas.microsoft.com/office/drawing/2014/main" id="{C68DA485-8487-228B-BBFD-026AAD1C69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84" y="3893223"/>
            <a:ext cx="885600" cy="8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Vocal Folds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TensorFlow</a:t>
            </a:r>
            <a:endParaRPr lang="it-IT" sz="1800" dirty="0"/>
          </a:p>
        </p:txBody>
      </p:sp>
      <p:graphicFrame>
        <p:nvGraphicFramePr>
          <p:cNvPr id="35" name="Tabella 4">
            <a:extLst>
              <a:ext uri="{FF2B5EF4-FFF2-40B4-BE49-F238E27FC236}">
                <a16:creationId xmlns:a16="http://schemas.microsoft.com/office/drawing/2014/main" id="{0E557B6B-91BB-18A3-D6DA-A30AF273313A}"/>
              </a:ext>
            </a:extLst>
          </p:cNvPr>
          <p:cNvGraphicFramePr>
            <a:graphicFrameLocks noGrp="1"/>
          </p:cNvGraphicFramePr>
          <p:nvPr/>
        </p:nvGraphicFramePr>
        <p:xfrm>
          <a:off x="3603796" y="1042661"/>
          <a:ext cx="1969014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606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73408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Noise_size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100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  <p:pic>
        <p:nvPicPr>
          <p:cNvPr id="2" name="Immagine 1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E078EB96-B360-8625-006C-6805245ED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36" y="1622889"/>
            <a:ext cx="2818800" cy="2085653"/>
          </a:xfrm>
          <a:prstGeom prst="rect">
            <a:avLst/>
          </a:prstGeom>
        </p:spPr>
      </p:pic>
      <p:pic>
        <p:nvPicPr>
          <p:cNvPr id="5" name="Immagine 4" descr="Immagine che contiene dipinto&#10;&#10;Descrizione generata automaticamente">
            <a:extLst>
              <a:ext uri="{FF2B5EF4-FFF2-40B4-BE49-F238E27FC236}">
                <a16:creationId xmlns:a16="http://schemas.microsoft.com/office/drawing/2014/main" id="{22C44799-1BBF-0BC2-08C0-FD87A5CA8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210" y="3893223"/>
            <a:ext cx="885600" cy="885600"/>
          </a:xfrm>
          <a:prstGeom prst="rect">
            <a:avLst/>
          </a:prstGeom>
        </p:spPr>
      </p:pic>
      <p:pic>
        <p:nvPicPr>
          <p:cNvPr id="7" name="Immagine 6" descr="Immagine che contiene grotta, dipinto&#10;&#10;Descrizione generata automaticamente">
            <a:extLst>
              <a:ext uri="{FF2B5EF4-FFF2-40B4-BE49-F238E27FC236}">
                <a16:creationId xmlns:a16="http://schemas.microsoft.com/office/drawing/2014/main" id="{5E699713-DCD1-1F8B-8DCA-0D1E1A8BBC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470" y="3893223"/>
            <a:ext cx="878134" cy="885600"/>
          </a:xfrm>
          <a:prstGeom prst="rect">
            <a:avLst/>
          </a:prstGeom>
        </p:spPr>
      </p:pic>
      <p:pic>
        <p:nvPicPr>
          <p:cNvPr id="13" name="Immagine 12" descr="Immagine che contiene dipinto, arte, schermata, grotta&#10;&#10;Descrizione generata automaticamente">
            <a:extLst>
              <a:ext uri="{FF2B5EF4-FFF2-40B4-BE49-F238E27FC236}">
                <a16:creationId xmlns:a16="http://schemas.microsoft.com/office/drawing/2014/main" id="{066CF15F-0E65-49D2-D605-BEC5CD174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789" y="3893223"/>
            <a:ext cx="876075" cy="885600"/>
          </a:xfrm>
          <a:prstGeom prst="rect">
            <a:avLst/>
          </a:prstGeom>
        </p:spPr>
      </p:pic>
      <p:pic>
        <p:nvPicPr>
          <p:cNvPr id="15" name="Immagine 14" descr="Immagine che contiene dipinto, arte&#10;&#10;Descrizione generata automaticamente">
            <a:extLst>
              <a:ext uri="{FF2B5EF4-FFF2-40B4-BE49-F238E27FC236}">
                <a16:creationId xmlns:a16="http://schemas.microsoft.com/office/drawing/2014/main" id="{3192F613-0121-5084-1A7F-F3F79265A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0680" y="3893223"/>
            <a:ext cx="876847" cy="885600"/>
          </a:xfrm>
          <a:prstGeom prst="rect">
            <a:avLst/>
          </a:prstGeom>
        </p:spPr>
      </p:pic>
      <p:pic>
        <p:nvPicPr>
          <p:cNvPr id="18" name="Immagine 17" descr="Immagine che contiene dipinto, arte, schermata&#10;&#10;Descrizione generata automaticamente">
            <a:extLst>
              <a:ext uri="{FF2B5EF4-FFF2-40B4-BE49-F238E27FC236}">
                <a16:creationId xmlns:a16="http://schemas.microsoft.com/office/drawing/2014/main" id="{EB17A5B0-898B-4C8F-F78C-C194A8878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036" y="3895517"/>
            <a:ext cx="878649" cy="885600"/>
          </a:xfrm>
          <a:prstGeom prst="rect">
            <a:avLst/>
          </a:prstGeom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A79B4477-6FCE-679B-DE26-44A2174CAFF5}"/>
              </a:ext>
            </a:extLst>
          </p:cNvPr>
          <p:cNvSpPr txBox="1"/>
          <p:nvPr/>
        </p:nvSpPr>
        <p:spPr>
          <a:xfrm>
            <a:off x="1794492" y="3641081"/>
            <a:ext cx="5020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Iterations</a:t>
            </a:r>
            <a:endParaRPr lang="de-DE" sz="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2D711A-94F0-5D79-0617-0777DF00FD22}"/>
              </a:ext>
            </a:extLst>
          </p:cNvPr>
          <p:cNvSpPr txBox="1"/>
          <p:nvPr/>
        </p:nvSpPr>
        <p:spPr>
          <a:xfrm rot="16200000">
            <a:off x="322615" y="2573382"/>
            <a:ext cx="3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Loss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403601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Pedigree – </a:t>
            </a:r>
            <a:r>
              <a:rPr lang="en-US" sz="1800" dirty="0" err="1"/>
              <a:t>Biscrock</a:t>
            </a:r>
            <a:r>
              <a:rPr lang="en-US" sz="1800" dirty="0"/>
              <a:t> class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PyTorch</a:t>
            </a:r>
            <a:endParaRPr lang="it-IT" sz="1800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CC65D2C-D4EA-65D0-5BA0-C0D68F268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283983"/>
              </p:ext>
            </p:extLst>
          </p:nvPr>
        </p:nvGraphicFramePr>
        <p:xfrm>
          <a:off x="3577144" y="1042661"/>
          <a:ext cx="1992320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2126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80194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Latent_dim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  <p:pic>
        <p:nvPicPr>
          <p:cNvPr id="2" name="Immagine 1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888269ED-54A6-9080-7989-6F636A3E8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5" y="1616707"/>
            <a:ext cx="3195225" cy="2204180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8BF038C4-7072-5F65-9A30-7FB7A1D67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642" y="3893001"/>
            <a:ext cx="885600" cy="885600"/>
          </a:xfrm>
          <a:prstGeom prst="rect">
            <a:avLst/>
          </a:prstGeom>
        </p:spPr>
      </p:pic>
      <p:pic>
        <p:nvPicPr>
          <p:cNvPr id="4" name="Immagine 3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006A07CA-C215-2CB0-DB86-0437D8D61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472" y="3893001"/>
            <a:ext cx="885600" cy="885600"/>
          </a:xfrm>
          <a:prstGeom prst="rect">
            <a:avLst/>
          </a:prstGeom>
        </p:spPr>
      </p:pic>
      <p:pic>
        <p:nvPicPr>
          <p:cNvPr id="6" name="Immagine 5" descr="Immagine che contiene testo, poster&#10;&#10;Descrizione generata automaticamente">
            <a:extLst>
              <a:ext uri="{FF2B5EF4-FFF2-40B4-BE49-F238E27FC236}">
                <a16:creationId xmlns:a16="http://schemas.microsoft.com/office/drawing/2014/main" id="{29494D1A-C89A-8F30-9DED-BD696382B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302" y="3893001"/>
            <a:ext cx="885600" cy="885600"/>
          </a:xfrm>
          <a:prstGeom prst="rect">
            <a:avLst/>
          </a:prstGeom>
        </p:spPr>
      </p:pic>
      <p:pic>
        <p:nvPicPr>
          <p:cNvPr id="7" name="Immagine 6" descr="Immagine che contiene testo, topo, mammifero&#10;&#10;Descrizione generata automaticamente">
            <a:extLst>
              <a:ext uri="{FF2B5EF4-FFF2-40B4-BE49-F238E27FC236}">
                <a16:creationId xmlns:a16="http://schemas.microsoft.com/office/drawing/2014/main" id="{3B1B7A2C-8B95-4FCF-A52D-C33CDC720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2" y="3893001"/>
            <a:ext cx="885600" cy="885600"/>
          </a:xfrm>
          <a:prstGeom prst="rect">
            <a:avLst/>
          </a:prstGeom>
        </p:spPr>
      </p:pic>
      <p:pic>
        <p:nvPicPr>
          <p:cNvPr id="8" name="Immagine 7" descr="Immagine che contiene testo, arte, poster&#10;&#10;Descrizione generata automaticamente">
            <a:extLst>
              <a:ext uri="{FF2B5EF4-FFF2-40B4-BE49-F238E27FC236}">
                <a16:creationId xmlns:a16="http://schemas.microsoft.com/office/drawing/2014/main" id="{A5BA9A0B-C889-6F1A-2660-0EFCE3DA9F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2" y="3893001"/>
            <a:ext cx="885600" cy="8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2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04368" y="1042661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Pedigree – </a:t>
            </a:r>
            <a:r>
              <a:rPr lang="en-US" sz="1800" dirty="0" err="1"/>
              <a:t>Biscrock</a:t>
            </a:r>
            <a:r>
              <a:rPr lang="en-US" sz="1800" dirty="0"/>
              <a:t> class</a:t>
            </a:r>
            <a:endParaRPr lang="de-DE" sz="1800" dirty="0"/>
          </a:p>
        </p:txBody>
      </p:sp>
      <p:grpSp>
        <p:nvGrpSpPr>
          <p:cNvPr id="9" name="Group 3">
            <a:extLst>
              <a:ext uri="{FF2B5EF4-FFF2-40B4-BE49-F238E27FC236}">
                <a16:creationId xmlns:a16="http://schemas.microsoft.com/office/drawing/2014/main" id="{A7349378-32FF-4F2B-BC53-0BCD300CBD1B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482BEF5-D96C-46AF-8EF8-2B3D5E72111A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Risultati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60E16813-BFA4-4581-81EA-A09238CAEC39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2" name="TextBox 15">
            <a:extLst>
              <a:ext uri="{FF2B5EF4-FFF2-40B4-BE49-F238E27FC236}">
                <a16:creationId xmlns:a16="http://schemas.microsoft.com/office/drawing/2014/main" id="{6BB54893-62B4-343C-2024-AE3F204C2189}"/>
              </a:ext>
            </a:extLst>
          </p:cNvPr>
          <p:cNvSpPr txBox="1"/>
          <p:nvPr/>
        </p:nvSpPr>
        <p:spPr>
          <a:xfrm>
            <a:off x="404368" y="1361279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TensorFlow</a:t>
            </a:r>
            <a:endParaRPr lang="it-IT" sz="1800" dirty="0"/>
          </a:p>
        </p:txBody>
      </p:sp>
      <p:graphicFrame>
        <p:nvGraphicFramePr>
          <p:cNvPr id="35" name="Tabella 4">
            <a:extLst>
              <a:ext uri="{FF2B5EF4-FFF2-40B4-BE49-F238E27FC236}">
                <a16:creationId xmlns:a16="http://schemas.microsoft.com/office/drawing/2014/main" id="{0E557B6B-91BB-18A3-D6DA-A30AF2733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688760"/>
              </p:ext>
            </p:extLst>
          </p:nvPr>
        </p:nvGraphicFramePr>
        <p:xfrm>
          <a:off x="3603796" y="1042661"/>
          <a:ext cx="1969013" cy="25984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5605">
                  <a:extLst>
                    <a:ext uri="{9D8B030D-6E8A-4147-A177-3AD203B41FA5}">
                      <a16:colId xmlns:a16="http://schemas.microsoft.com/office/drawing/2014/main" val="3001863217"/>
                    </a:ext>
                  </a:extLst>
                </a:gridCol>
                <a:gridCol w="573408">
                  <a:extLst>
                    <a:ext uri="{9D8B030D-6E8A-4147-A177-3AD203B41FA5}">
                      <a16:colId xmlns:a16="http://schemas.microsoft.com/office/drawing/2014/main" val="10177686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l"/>
                      <a:r>
                        <a:rPr lang="it-IT" sz="1100" b="1" u="none" strike="noStrike" cap="none" dirty="0">
                          <a:solidFill>
                            <a:schemeClr val="lt1"/>
                          </a:solidFill>
                          <a:sym typeface="Arial"/>
                        </a:rPr>
                        <a:t>Iperparametri</a:t>
                      </a:r>
                      <a:endParaRPr lang="it-IT" sz="1100" b="1" i="0" u="none" strike="noStrike" cap="none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it-IT" sz="1100" dirty="0"/>
                        <a:t>Valori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09173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Image_size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256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69869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Noise_size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100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596035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Batch_size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8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143761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5e-4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9808952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LR_G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2e-4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01446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 err="1"/>
                        <a:t>Num_epochs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b="0" dirty="0"/>
                        <a:t>100</a:t>
                      </a:r>
                      <a:endParaRPr lang="it-IT" sz="11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446458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/>
                        <a:t>BETA1_D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/>
                        <a:t>0.5</a:t>
                      </a:r>
                      <a:endParaRPr lang="it-IT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680513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BETA1_G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9148431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MOMENTUM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812968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EPSILON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1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40772908"/>
                  </a:ext>
                </a:extLst>
              </a:tr>
            </a:tbl>
          </a:graphicData>
        </a:graphic>
      </p:graphicFrame>
      <p:pic>
        <p:nvPicPr>
          <p:cNvPr id="4" name="Immagine 3" descr="Immagine che contiene schermata, testo, Diagramma&#10;&#10;Descrizione generata automaticamente">
            <a:extLst>
              <a:ext uri="{FF2B5EF4-FFF2-40B4-BE49-F238E27FC236}">
                <a16:creationId xmlns:a16="http://schemas.microsoft.com/office/drawing/2014/main" id="{AFE3A5C8-20A4-C646-9B56-9268ACED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4" y="1582193"/>
            <a:ext cx="2818800" cy="2085516"/>
          </a:xfrm>
          <a:prstGeom prst="rect">
            <a:avLst/>
          </a:prstGeom>
        </p:spPr>
      </p:pic>
      <p:pic>
        <p:nvPicPr>
          <p:cNvPr id="6" name="Immagine 5" descr="Immagine che contiene testo, cane, poster, cibo&#10;&#10;Descrizione generata automaticamente">
            <a:extLst>
              <a:ext uri="{FF2B5EF4-FFF2-40B4-BE49-F238E27FC236}">
                <a16:creationId xmlns:a16="http://schemas.microsoft.com/office/drawing/2014/main" id="{5F1F0D9A-4BEF-9D16-D307-C7E08E0510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474" y="3893994"/>
            <a:ext cx="885600" cy="884829"/>
          </a:xfrm>
          <a:prstGeom prst="rect">
            <a:avLst/>
          </a:prstGeom>
        </p:spPr>
      </p:pic>
      <p:pic>
        <p:nvPicPr>
          <p:cNvPr id="8" name="Immagine 7" descr="Immagine che contiene testo, poster, cane, Golden Retriever&#10;&#10;Descrizione generata automaticamente">
            <a:extLst>
              <a:ext uri="{FF2B5EF4-FFF2-40B4-BE49-F238E27FC236}">
                <a16:creationId xmlns:a16="http://schemas.microsoft.com/office/drawing/2014/main" id="{76BC0E93-5D30-2217-DC0E-8A7389C4F0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66" y="3890631"/>
            <a:ext cx="885600" cy="890779"/>
          </a:xfrm>
          <a:prstGeom prst="rect">
            <a:avLst/>
          </a:prstGeom>
        </p:spPr>
      </p:pic>
      <p:pic>
        <p:nvPicPr>
          <p:cNvPr id="14" name="Immagine 13" descr="Immagine che contiene testo, poster, cane&#10;&#10;Descrizione generata automaticamente">
            <a:extLst>
              <a:ext uri="{FF2B5EF4-FFF2-40B4-BE49-F238E27FC236}">
                <a16:creationId xmlns:a16="http://schemas.microsoft.com/office/drawing/2014/main" id="{DB895DC0-2D30-8943-C7D7-50D1012597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09" y="3890354"/>
            <a:ext cx="885600" cy="891332"/>
          </a:xfrm>
          <a:prstGeom prst="rect">
            <a:avLst/>
          </a:prstGeom>
        </p:spPr>
      </p:pic>
      <p:pic>
        <p:nvPicPr>
          <p:cNvPr id="17" name="Immagine 16" descr="Immagine che contiene testo, cibo&#10;&#10;Descrizione generata automaticamente">
            <a:extLst>
              <a:ext uri="{FF2B5EF4-FFF2-40B4-BE49-F238E27FC236}">
                <a16:creationId xmlns:a16="http://schemas.microsoft.com/office/drawing/2014/main" id="{033B5ECE-C46E-9056-D3D8-DEC7A4992A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442" y="3889959"/>
            <a:ext cx="885600" cy="892125"/>
          </a:xfrm>
          <a:prstGeom prst="rect">
            <a:avLst/>
          </a:prstGeom>
        </p:spPr>
      </p:pic>
      <p:pic>
        <p:nvPicPr>
          <p:cNvPr id="19" name="Immagine 18" descr="Immagine che contiene testo, poster, cane, Golden Retriever&#10;&#10;Descrizione generata automaticamente">
            <a:extLst>
              <a:ext uri="{FF2B5EF4-FFF2-40B4-BE49-F238E27FC236}">
                <a16:creationId xmlns:a16="http://schemas.microsoft.com/office/drawing/2014/main" id="{DCBCEC53-842F-4EFE-4EC9-88FBF58E214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98" y="3888454"/>
            <a:ext cx="885600" cy="895137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CE7346F0-CB46-20B6-ACEE-171F00E42786}"/>
              </a:ext>
            </a:extLst>
          </p:cNvPr>
          <p:cNvSpPr txBox="1"/>
          <p:nvPr/>
        </p:nvSpPr>
        <p:spPr>
          <a:xfrm rot="16200000">
            <a:off x="297055" y="2479417"/>
            <a:ext cx="34817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Loss</a:t>
            </a:r>
            <a:endParaRPr lang="de-DE" sz="600" dirty="0"/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62937AB-50C9-C06F-361E-F55E1A00A679}"/>
              </a:ext>
            </a:extLst>
          </p:cNvPr>
          <p:cNvSpPr txBox="1"/>
          <p:nvPr/>
        </p:nvSpPr>
        <p:spPr>
          <a:xfrm>
            <a:off x="1891234" y="3593415"/>
            <a:ext cx="5020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Iterations</a:t>
            </a:r>
            <a:endParaRPr lang="de-DE" sz="600" dirty="0"/>
          </a:p>
        </p:txBody>
      </p:sp>
    </p:spTree>
    <p:extLst>
      <p:ext uri="{BB962C8B-B14F-4D97-AF65-F5344CB8AC3E}">
        <p14:creationId xmlns:p14="http://schemas.microsoft.com/office/powerpoint/2010/main" val="373180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3775" y="1478309"/>
            <a:ext cx="4868904" cy="2384550"/>
          </a:xfrm>
        </p:spPr>
        <p:txBody>
          <a:bodyPr/>
          <a:lstStyle/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Complessità dataset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Conversione DCGAN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PyTorch Vanishing Gradient 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Training DCGAN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Variational Autoencoder output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19C43925-BBCC-42DE-AD76-DA1E9008EA8E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A3CC5F1-1298-4C30-B133-DD12780DD0AB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Problematiche</a:t>
              </a:r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B0646691-F334-4109-B5A3-5C98D6EF5DFF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9399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">
            <a:extLst>
              <a:ext uri="{FF2B5EF4-FFF2-40B4-BE49-F238E27FC236}">
                <a16:creationId xmlns:a16="http://schemas.microsoft.com/office/drawing/2014/main" id="{4D6D1118-163E-4EB0-A507-2CA0FCB08F8D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6D4A2818-3A8E-4CDA-8C6F-AB334859FA83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Recap &amp; </a:t>
              </a:r>
              <a:r>
                <a:rPr lang="it-IT" sz="1600" kern="1200" dirty="0"/>
                <a:t>Sviluppi</a:t>
              </a:r>
              <a:r>
                <a:rPr lang="en-US" sz="1600" kern="1200" dirty="0"/>
                <a:t> </a:t>
              </a:r>
              <a:r>
                <a:rPr lang="it-IT" sz="1600" kern="1200" dirty="0"/>
                <a:t>futuri</a:t>
              </a: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07BDAF00-90D7-4186-B1ED-A0C2148D7521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33775" y="1580179"/>
            <a:ext cx="2999925" cy="2257035"/>
          </a:xfrm>
        </p:spPr>
        <p:txBody>
          <a:bodyPr/>
          <a:lstStyle/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Sviluppo di modelli di Deep Learning</a:t>
            </a:r>
          </a:p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Testing dei modelli con diversi iperparametri</a:t>
            </a:r>
          </a:p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Generazione di immagini sintetiche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2"/>
          </p:nvPr>
        </p:nvSpPr>
        <p:spPr>
          <a:xfrm>
            <a:off x="3624300" y="1580179"/>
            <a:ext cx="2999925" cy="1324394"/>
          </a:xfrm>
        </p:spPr>
        <p:txBody>
          <a:bodyPr/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Vanishing Gradient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TensorFlow 2.x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più lunghi</a:t>
            </a:r>
          </a:p>
          <a:p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Parallelizzare l’addestramento dei modelli</a:t>
            </a:r>
          </a:p>
          <a:p>
            <a:pPr marL="104775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8" name="TextBox 7"/>
          <p:cNvSpPr txBox="1"/>
          <p:nvPr/>
        </p:nvSpPr>
        <p:spPr>
          <a:xfrm>
            <a:off x="969587" y="1195515"/>
            <a:ext cx="182614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b="1" i="1" dirty="0"/>
              <a:t>Obiettivi raggiunti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72172" y="1192920"/>
            <a:ext cx="147348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500" b="1" i="1" dirty="0"/>
              <a:t>Sviluppi</a:t>
            </a:r>
            <a:r>
              <a:rPr lang="en-US" sz="1500" b="1" i="1" dirty="0"/>
              <a:t> </a:t>
            </a:r>
            <a:r>
              <a:rPr lang="it-IT" sz="1500" b="1" i="1" dirty="0"/>
              <a:t>futuri</a:t>
            </a:r>
          </a:p>
        </p:txBody>
      </p:sp>
    </p:spTree>
    <p:extLst>
      <p:ext uri="{BB962C8B-B14F-4D97-AF65-F5344CB8AC3E}">
        <p14:creationId xmlns:p14="http://schemas.microsoft.com/office/powerpoint/2010/main" val="123002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367688" y="1037700"/>
            <a:ext cx="4348125" cy="3068100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r>
              <a:rPr lang="it" dirty="0">
                <a:latin typeface="Arial" panose="020B0604020202020204" pitchFamily="34" charset="0"/>
                <a:cs typeface="Arial" panose="020B0604020202020204" pitchFamily="34" charset="0"/>
              </a:rPr>
              <a:t>Grazie per l’attenzione!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92" y="1314134"/>
            <a:ext cx="6459792" cy="797848"/>
          </a:xfrm>
        </p:spPr>
        <p:txBody>
          <a:bodyPr/>
          <a:lstStyle/>
          <a:p>
            <a:pPr marL="85725" indent="0" algn="ctr">
              <a:buNone/>
            </a:pPr>
            <a:endParaRPr lang="en-US" sz="2000" b="1" i="1" dirty="0"/>
          </a:p>
          <a:p>
            <a:pPr marL="85725" indent="0" algn="ctr">
              <a:buNone/>
            </a:pP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L’acquisizione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di dati è un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processo</a:t>
            </a:r>
            <a:r>
              <a:rPr lang="en-US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2000" b="1" i="1" dirty="0">
                <a:latin typeface="Arial" panose="020B0604020202020204" pitchFamily="34" charset="0"/>
                <a:cs typeface="Arial" panose="020B0604020202020204" pitchFamily="34" charset="0"/>
              </a:rPr>
              <a:t>oneroso</a:t>
            </a:r>
          </a:p>
          <a:p>
            <a:pPr marL="85725" indent="0"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77255" y="2386097"/>
            <a:ext cx="4647938" cy="94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57175">
              <a:lnSpc>
                <a:spcPct val="115000"/>
              </a:lnSpc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en-US" sz="1800" dirty="0">
                <a:sym typeface="Proxima Nova"/>
              </a:rPr>
              <a:t>Data governance</a:t>
            </a:r>
          </a:p>
          <a:p>
            <a:pPr marL="342900" indent="-257175">
              <a:lnSpc>
                <a:spcPct val="115000"/>
              </a:lnSpc>
              <a:buClr>
                <a:schemeClr val="accent3"/>
              </a:buClr>
              <a:buSzPts val="1800"/>
              <a:buFont typeface="Proxima Nova"/>
              <a:buChar char="●"/>
            </a:pPr>
            <a:r>
              <a:rPr lang="it-IT" sz="1800" dirty="0">
                <a:sym typeface="Proxima Nova"/>
              </a:rPr>
              <a:t>Miglioramento di modelli di AI</a:t>
            </a:r>
            <a:endParaRPr lang="de-DE" sz="1800" dirty="0">
              <a:sym typeface="Proxima Nova"/>
            </a:endParaRPr>
          </a:p>
          <a:p>
            <a:endParaRPr lang="de-DE" dirty="0"/>
          </a:p>
        </p:txBody>
      </p:sp>
      <p:grpSp>
        <p:nvGrpSpPr>
          <p:cNvPr id="8" name="Group 3">
            <a:extLst>
              <a:ext uri="{FF2B5EF4-FFF2-40B4-BE49-F238E27FC236}">
                <a16:creationId xmlns:a16="http://schemas.microsoft.com/office/drawing/2014/main" id="{B9D3FC4A-8C9F-440C-B158-1F8B5B98FC16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3AC15C76-7C9B-404B-9B95-67007FCF49BE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Motivazioni</a:t>
              </a:r>
            </a:p>
          </p:txBody>
        </p:sp>
        <p:sp>
          <p:nvSpPr>
            <p:cNvPr id="11" name="Oval 6">
              <a:extLst>
                <a:ext uri="{FF2B5EF4-FFF2-40B4-BE49-F238E27FC236}">
                  <a16:creationId xmlns:a16="http://schemas.microsoft.com/office/drawing/2014/main" id="{58DBB626-CD6B-41E7-B70A-E306D95E4040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1859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9"/>
          <p:cNvSpPr txBox="1">
            <a:spLocks noGrp="1"/>
          </p:cNvSpPr>
          <p:nvPr>
            <p:ph type="body" idx="2"/>
          </p:nvPr>
        </p:nvSpPr>
        <p:spPr>
          <a:xfrm>
            <a:off x="3598606" y="1373572"/>
            <a:ext cx="3011510" cy="1744727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>
              <a:buSzPct val="80000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Generare immagini sintetiche per migliorare l’addestramento di modelli di Computer Vision.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49B89F06-4983-41D3-87F7-2E5CA13B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7357"/>
            <a:ext cx="3429000" cy="1729740"/>
          </a:xfrm>
          <a:prstGeom prst="rect">
            <a:avLst/>
          </a:prstGeom>
        </p:spPr>
      </p:pic>
      <p:sp>
        <p:nvSpPr>
          <p:cNvPr id="9" name="Google Shape;136;p29"/>
          <p:cNvSpPr txBox="1">
            <a:spLocks/>
          </p:cNvSpPr>
          <p:nvPr/>
        </p:nvSpPr>
        <p:spPr>
          <a:xfrm>
            <a:off x="3732366" y="3715895"/>
            <a:ext cx="2877750" cy="438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●"/>
              <a:defRPr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●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Char char="○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roxima Nova"/>
              <a:buChar char="■"/>
              <a:defRPr sz="14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indent="0"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Abbiamo bisogno di dati!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2E33B2E5-51A1-45CC-9047-79DD1BA207F2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2093FAB-F544-42C0-997F-F30DE77E40FB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Obiettivo</a:t>
              </a:r>
            </a:p>
          </p:txBody>
        </p:sp>
        <p:sp>
          <p:nvSpPr>
            <p:cNvPr id="17" name="Oval 6">
              <a:extLst>
                <a:ext uri="{FF2B5EF4-FFF2-40B4-BE49-F238E27FC236}">
                  <a16:creationId xmlns:a16="http://schemas.microsoft.com/office/drawing/2014/main" id="{8CB2899C-B37D-4E55-AEAD-A555D3FCC927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>
            <a:spLocks noGrp="1"/>
          </p:cNvSpPr>
          <p:nvPr>
            <p:ph type="body" idx="1"/>
          </p:nvPr>
        </p:nvSpPr>
        <p:spPr>
          <a:xfrm>
            <a:off x="233772" y="1467063"/>
            <a:ext cx="1963800" cy="48420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buNone/>
            </a:pPr>
            <a:r>
              <a:rPr lang="it-IT" dirty="0">
                <a:latin typeface="Arial" panose="020B0604020202020204" pitchFamily="34" charset="0"/>
                <a:cs typeface="Arial" panose="020B0604020202020204" pitchFamily="34" charset="0"/>
              </a:rPr>
              <a:t>SKU110K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Google Shape;143;p30"/>
          <p:cNvSpPr txBox="1">
            <a:spLocks noGrp="1"/>
          </p:cNvSpPr>
          <p:nvPr>
            <p:ph type="body" idx="1"/>
          </p:nvPr>
        </p:nvSpPr>
        <p:spPr>
          <a:xfrm>
            <a:off x="2300748" y="1467062"/>
            <a:ext cx="2057400" cy="484202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it" dirty="0">
                <a:latin typeface="Arial" panose="020B0604020202020204" pitchFamily="34" charset="0"/>
                <a:cs typeface="Arial" panose="020B0604020202020204" pitchFamily="34" charset="0"/>
              </a:rPr>
              <a:t>Vocal Folds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Google Shape;144;p30"/>
          <p:cNvSpPr txBox="1">
            <a:spLocks noGrp="1"/>
          </p:cNvSpPr>
          <p:nvPr>
            <p:ph type="body" idx="1"/>
          </p:nvPr>
        </p:nvSpPr>
        <p:spPr>
          <a:xfrm>
            <a:off x="4660424" y="1467062"/>
            <a:ext cx="2066083" cy="778117"/>
          </a:xfrm>
          <a:prstGeom prst="rect">
            <a:avLst/>
          </a:prstGeom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it" dirty="0">
                <a:latin typeface="Arial" panose="020B0604020202020204" pitchFamily="34" charset="0"/>
                <a:cs typeface="Arial" panose="020B0604020202020204" pitchFamily="34" charset="0"/>
              </a:rPr>
              <a:t>Pedigree – Biscrock class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Group 3">
            <a:extLst>
              <a:ext uri="{FF2B5EF4-FFF2-40B4-BE49-F238E27FC236}">
                <a16:creationId xmlns:a16="http://schemas.microsoft.com/office/drawing/2014/main" id="{CD781677-D9AC-4426-A616-521DC52A37D3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23E5079B-3091-499C-9B6B-8EA990B77F61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Dataset</a:t>
              </a:r>
            </a:p>
          </p:txBody>
        </p:sp>
        <p:sp>
          <p:nvSpPr>
            <p:cNvPr id="18" name="Oval 6">
              <a:extLst>
                <a:ext uri="{FF2B5EF4-FFF2-40B4-BE49-F238E27FC236}">
                  <a16:creationId xmlns:a16="http://schemas.microsoft.com/office/drawing/2014/main" id="{09EF3224-48BD-48E1-81D7-C35588C214BE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Immagine che contiene Minimarket, supermercato, Conservazione degli alimenti, Drogheria&#10;&#10;Descrizione generata automaticamente">
            <a:extLst>
              <a:ext uri="{FF2B5EF4-FFF2-40B4-BE49-F238E27FC236}">
                <a16:creationId xmlns:a16="http://schemas.microsoft.com/office/drawing/2014/main" id="{05A6EBAD-94D7-92CE-5873-B1CDBE48EF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2" y="2571750"/>
            <a:ext cx="717232" cy="956310"/>
          </a:xfrm>
          <a:prstGeom prst="rect">
            <a:avLst/>
          </a:prstGeom>
        </p:spPr>
      </p:pic>
      <p:pic>
        <p:nvPicPr>
          <p:cNvPr id="5" name="Immagine 4" descr="Immagine che contiene Minimarket, interno, Vendita al dettaglio, negozio&#10;&#10;Descrizione generata automaticamente">
            <a:extLst>
              <a:ext uri="{FF2B5EF4-FFF2-40B4-BE49-F238E27FC236}">
                <a16:creationId xmlns:a16="http://schemas.microsoft.com/office/drawing/2014/main" id="{7555C0A9-7D86-003D-2563-C93225C6A1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14" y="2577083"/>
            <a:ext cx="717233" cy="956310"/>
          </a:xfrm>
          <a:prstGeom prst="rect">
            <a:avLst/>
          </a:prstGeom>
        </p:spPr>
      </p:pic>
      <p:pic>
        <p:nvPicPr>
          <p:cNvPr id="10" name="Immagine 9" descr="Immagine che contiene grotta, marrone, legno&#10;&#10;Descrizione generata automaticamente">
            <a:extLst>
              <a:ext uri="{FF2B5EF4-FFF2-40B4-BE49-F238E27FC236}">
                <a16:creationId xmlns:a16="http://schemas.microsoft.com/office/drawing/2014/main" id="{720312FF-5AAD-7F58-5D92-780649765D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29448" y="2571750"/>
            <a:ext cx="956310" cy="9563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BF21C1B-8F9A-06F6-C079-1B651DAE507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00746" y="2571750"/>
            <a:ext cx="956310" cy="956310"/>
          </a:xfrm>
          <a:prstGeom prst="rect">
            <a:avLst/>
          </a:prstGeom>
        </p:spPr>
      </p:pic>
      <p:pic>
        <p:nvPicPr>
          <p:cNvPr id="12" name="Immagine 11" descr="Immagine che contiene testo, Cibi pronti, cibo, Imballaggio ed etichette&#10;&#10;Descrizione generata automaticamente">
            <a:extLst>
              <a:ext uri="{FF2B5EF4-FFF2-40B4-BE49-F238E27FC236}">
                <a16:creationId xmlns:a16="http://schemas.microsoft.com/office/drawing/2014/main" id="{80F66C9C-7A0A-01B6-AD64-D361755AF7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65" y="2579873"/>
            <a:ext cx="948186" cy="948186"/>
          </a:xfrm>
          <a:prstGeom prst="rect">
            <a:avLst/>
          </a:prstGeom>
        </p:spPr>
      </p:pic>
      <p:pic>
        <p:nvPicPr>
          <p:cNvPr id="13" name="Immagine 12" descr="Immagine che contiene testo, Cibi pronti, cane, Cereale da colazione&#10;&#10;Descrizione generata automaticamente">
            <a:extLst>
              <a:ext uri="{FF2B5EF4-FFF2-40B4-BE49-F238E27FC236}">
                <a16:creationId xmlns:a16="http://schemas.microsoft.com/office/drawing/2014/main" id="{D05EE144-D6FF-1E71-B5F9-DBDF75F836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424" y="2571750"/>
            <a:ext cx="956309" cy="956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body" idx="2"/>
          </p:nvPr>
        </p:nvSpPr>
        <p:spPr>
          <a:xfrm>
            <a:off x="3509964" y="1355695"/>
            <a:ext cx="3265315" cy="27713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Immaginiamo l’architettura come una competizione tra due reti neurali:</a:t>
            </a:r>
          </a:p>
          <a:p>
            <a:pPr marL="647700" lvl="1" indent="-285750">
              <a:buSzPct val="170000"/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generatore genera nuovi dati dal rumore.</a:t>
            </a:r>
          </a:p>
          <a:p>
            <a:pPr marL="647700" lvl="1" indent="-285750">
              <a:buSzPct val="170000"/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discriminatore deve distinguere i dati generati dai dati reali.</a:t>
            </a:r>
          </a:p>
          <a:p>
            <a:pPr marL="0" indent="0">
              <a:buNone/>
            </a:pPr>
            <a:endParaRPr sz="1500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A60B3BBF-2E64-4BDC-B5E6-02899BFFEEA8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BF3441A-79FA-4DF9-905F-4396DA4E691E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Generative Adversarial Network: </a:t>
              </a:r>
              <a:r>
                <a:rPr lang="it-IT" sz="1600" kern="1200" dirty="0"/>
                <a:t>che cos’è</a:t>
              </a:r>
              <a:r>
                <a:rPr lang="en-US" sz="1600" kern="1200" dirty="0"/>
                <a:t>?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99D89471-B98A-4597-89A3-08A8EDA8CBB8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4" name="Immagine 3" descr="Immagine che contiene diagramma, testo, schermata, Piano&#10;&#10;Descrizione generata automaticamente">
            <a:extLst>
              <a:ext uri="{FF2B5EF4-FFF2-40B4-BE49-F238E27FC236}">
                <a16:creationId xmlns:a16="http://schemas.microsoft.com/office/drawing/2014/main" id="{A61C5197-146C-B2FA-AA59-BDFDF1A5C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21" y="1817574"/>
            <a:ext cx="3293464" cy="1508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body" idx="2"/>
          </p:nvPr>
        </p:nvSpPr>
        <p:spPr>
          <a:xfrm>
            <a:off x="3509964" y="1355695"/>
            <a:ext cx="3265315" cy="2771325"/>
          </a:xfrm>
          <a:prstGeom prst="rect">
            <a:avLst/>
          </a:prstGeom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indent="0">
              <a:buNone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L’architettura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è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una combinazione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 due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reti neurali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647700" lvl="1" indent="-285750">
              <a:buSzPct val="170000"/>
              <a:buFont typeface="Arial" panose="020B0604020202020204" pitchFamily="34" charset="0"/>
              <a:buChar char="•"/>
            </a:pP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l’encoder mappa i dati di input in uno spazio latente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647700" lvl="1" indent="-285750">
              <a:buSzPct val="170000"/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il decoder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genera nuovi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dati.</a:t>
            </a:r>
          </a:p>
          <a:p>
            <a:pPr marL="0" indent="0">
              <a:buNone/>
            </a:pPr>
            <a:endParaRPr sz="1500" dirty="0"/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A60B3BBF-2E64-4BDC-B5E6-02899BFFEEA8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BF3441A-79FA-4DF9-905F-4396DA4E691E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Variational Autoencoder: </a:t>
              </a:r>
              <a:r>
                <a:rPr lang="it-IT" sz="1600" kern="1200" dirty="0"/>
                <a:t>che cos’è?</a:t>
              </a:r>
            </a:p>
          </p:txBody>
        </p:sp>
        <p:sp>
          <p:nvSpPr>
            <p:cNvPr id="12" name="Oval 6">
              <a:extLst>
                <a:ext uri="{FF2B5EF4-FFF2-40B4-BE49-F238E27FC236}">
                  <a16:creationId xmlns:a16="http://schemas.microsoft.com/office/drawing/2014/main" id="{99D89471-B98A-4597-89A3-08A8EDA8CBB8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6" name="Immagine 5" descr="Immagine che contiene testo, diagramma, linea, Carattere&#10;&#10;Descrizione generata automaticamente">
            <a:extLst>
              <a:ext uri="{FF2B5EF4-FFF2-40B4-BE49-F238E27FC236}">
                <a16:creationId xmlns:a16="http://schemas.microsoft.com/office/drawing/2014/main" id="{ADCF3A45-7801-BE7C-BB18-3A94EBA6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" y="1895584"/>
            <a:ext cx="3348037" cy="135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7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33775" y="1478309"/>
            <a:ext cx="4868904" cy="2384550"/>
          </a:xfrm>
        </p:spPr>
        <p:txBody>
          <a:bodyPr/>
          <a:lstStyle/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Resize immagini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Rimozione immagini corrotte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Livelli di luminosità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r>
              <a:rPr lang="it-IT" sz="1800" dirty="0">
                <a:latin typeface="Arial" panose="020B0604020202020204" pitchFamily="34" charset="0"/>
                <a:cs typeface="Arial" panose="020B0604020202020204" pitchFamily="34" charset="0"/>
              </a:rPr>
              <a:t>Immagini frontali in SKU110K</a:t>
            </a:r>
          </a:p>
          <a:p>
            <a:pPr>
              <a:buSzPct val="170000"/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19C43925-BBCC-42DE-AD76-DA1E9008EA8E}"/>
              </a:ext>
            </a:extLst>
          </p:cNvPr>
          <p:cNvGrpSpPr/>
          <p:nvPr/>
        </p:nvGrpSpPr>
        <p:grpSpPr>
          <a:xfrm>
            <a:off x="233775" y="489765"/>
            <a:ext cx="6264946" cy="342000"/>
            <a:chOff x="170807" y="-4847572"/>
            <a:chExt cx="5220352" cy="456000"/>
          </a:xfrm>
          <a:solidFill>
            <a:schemeClr val="accent1"/>
          </a:solidFill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A3CC5F1-1298-4C30-B133-DD12780DD0AB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it-IT" sz="1600" kern="1200" dirty="0"/>
                <a:t>Preprocessing</a:t>
              </a:r>
            </a:p>
          </p:txBody>
        </p:sp>
        <p:sp>
          <p:nvSpPr>
            <p:cNvPr id="14" name="Oval 6">
              <a:extLst>
                <a:ext uri="{FF2B5EF4-FFF2-40B4-BE49-F238E27FC236}">
                  <a16:creationId xmlns:a16="http://schemas.microsoft.com/office/drawing/2014/main" id="{B0646691-F334-4109-B5A3-5C98D6EF5DFF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3" name="Immagine 2" descr="Immagine che contiene modello, Rettangolo, design, tessuto&#10;&#10;Descrizione generata automaticamente">
            <a:extLst>
              <a:ext uri="{FF2B5EF4-FFF2-40B4-BE49-F238E27FC236}">
                <a16:creationId xmlns:a16="http://schemas.microsoft.com/office/drawing/2014/main" id="{E2F8BBA8-D8C8-8A2D-2B73-547A2E1A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51" y="3290787"/>
            <a:ext cx="1414370" cy="930387"/>
          </a:xfrm>
          <a:prstGeom prst="rect">
            <a:avLst/>
          </a:prstGeom>
        </p:spPr>
      </p:pic>
      <p:pic>
        <p:nvPicPr>
          <p:cNvPr id="6" name="Immagine 5" descr="Immagine che contiene bibita analcolica, Minimarket, supermercato, bottiglia&#10;&#10;Descrizione generata automaticamente">
            <a:extLst>
              <a:ext uri="{FF2B5EF4-FFF2-40B4-BE49-F238E27FC236}">
                <a16:creationId xmlns:a16="http://schemas.microsoft.com/office/drawing/2014/main" id="{B95396DB-B6D4-485F-4388-88A883614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60" y="3290787"/>
            <a:ext cx="850873" cy="93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5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B7366CB5-B267-48E3-AD95-CCE48F84F6E3}"/>
              </a:ext>
            </a:extLst>
          </p:cNvPr>
          <p:cNvGrpSpPr/>
          <p:nvPr/>
        </p:nvGrpSpPr>
        <p:grpSpPr>
          <a:xfrm>
            <a:off x="233775" y="489762"/>
            <a:ext cx="6264946" cy="342000"/>
            <a:chOff x="170807" y="-4847576"/>
            <a:chExt cx="5220352" cy="456000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11E403E-9EA3-42DF-88B2-FB30AE12A370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DCGAN: </a:t>
              </a:r>
              <a:r>
                <a:rPr lang="it-IT" sz="1600" kern="1200" dirty="0"/>
                <a:t>architettura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E03B8A0-CB33-4AC6-8BD1-02F1636CE8B1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pic>
        <p:nvPicPr>
          <p:cNvPr id="2" name="Immagine 1" descr="Immagine che contiene diagramma, schermata, design&#10;&#10;Descrizione generata automaticamente">
            <a:extLst>
              <a:ext uri="{FF2B5EF4-FFF2-40B4-BE49-F238E27FC236}">
                <a16:creationId xmlns:a16="http://schemas.microsoft.com/office/drawing/2014/main" id="{92A29139-D541-F2CD-C2C5-B91F149C3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103" y="2571749"/>
            <a:ext cx="3280381" cy="1252553"/>
          </a:xfrm>
          <a:prstGeom prst="rect">
            <a:avLst/>
          </a:prstGeom>
        </p:spPr>
      </p:pic>
      <p:pic>
        <p:nvPicPr>
          <p:cNvPr id="4" name="Immagine 3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DBFBE694-6200-953A-FED0-2DD5E9C28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6" y="2571749"/>
            <a:ext cx="3200667" cy="1191987"/>
          </a:xfrm>
          <a:prstGeom prst="rect">
            <a:avLst/>
          </a:prstGeom>
        </p:spPr>
      </p:pic>
      <p:sp>
        <p:nvSpPr>
          <p:cNvPr id="5" name="TextBox 15">
            <a:extLst>
              <a:ext uri="{FF2B5EF4-FFF2-40B4-BE49-F238E27FC236}">
                <a16:creationId xmlns:a16="http://schemas.microsoft.com/office/drawing/2014/main" id="{5E4FE42F-AD0D-87C1-ECF0-C46841BF7466}"/>
              </a:ext>
            </a:extLst>
          </p:cNvPr>
          <p:cNvSpPr txBox="1"/>
          <p:nvPr/>
        </p:nvSpPr>
        <p:spPr>
          <a:xfrm>
            <a:off x="1263765" y="2404088"/>
            <a:ext cx="57579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Generatore</a:t>
            </a:r>
            <a:endParaRPr lang="it-IT" dirty="0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D6697780-98F2-1D35-654E-A9F7536A62C7}"/>
              </a:ext>
            </a:extLst>
          </p:cNvPr>
          <p:cNvSpPr txBox="1"/>
          <p:nvPr/>
        </p:nvSpPr>
        <p:spPr>
          <a:xfrm>
            <a:off x="4707670" y="2404088"/>
            <a:ext cx="6799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" dirty="0"/>
              <a:t>Discriminatore</a:t>
            </a:r>
            <a:endParaRPr lang="it-IT" sz="1600" dirty="0"/>
          </a:p>
        </p:txBody>
      </p:sp>
      <p:sp>
        <p:nvSpPr>
          <p:cNvPr id="11" name="TextBox 15">
            <a:extLst>
              <a:ext uri="{FF2B5EF4-FFF2-40B4-BE49-F238E27FC236}">
                <a16:creationId xmlns:a16="http://schemas.microsoft.com/office/drawing/2014/main" id="{B21D1DA0-C77C-35D7-4DE4-6D0ECC2C12A2}"/>
              </a:ext>
            </a:extLst>
          </p:cNvPr>
          <p:cNvSpPr txBox="1"/>
          <p:nvPr/>
        </p:nvSpPr>
        <p:spPr>
          <a:xfrm>
            <a:off x="404368" y="104266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Versioni: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8929273-7C4B-710B-5D5A-FA4BA5333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6289" y="1359402"/>
            <a:ext cx="2999925" cy="602956"/>
          </a:xfrm>
        </p:spPr>
        <p:txBody>
          <a:bodyPr/>
          <a:lstStyle/>
          <a:p>
            <a:pPr>
              <a:buSzPct val="100000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</a:p>
          <a:p>
            <a:pPr>
              <a:buSzPct val="100000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105906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">
            <a:extLst>
              <a:ext uri="{FF2B5EF4-FFF2-40B4-BE49-F238E27FC236}">
                <a16:creationId xmlns:a16="http://schemas.microsoft.com/office/drawing/2014/main" id="{B7366CB5-B267-48E3-AD95-CCE48F84F6E3}"/>
              </a:ext>
            </a:extLst>
          </p:cNvPr>
          <p:cNvGrpSpPr/>
          <p:nvPr/>
        </p:nvGrpSpPr>
        <p:grpSpPr>
          <a:xfrm>
            <a:off x="233775" y="489762"/>
            <a:ext cx="6264946" cy="342000"/>
            <a:chOff x="170807" y="-4847576"/>
            <a:chExt cx="5220352" cy="456000"/>
          </a:xfrm>
          <a:solidFill>
            <a:schemeClr val="accent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11E403E-9EA3-42DF-88B2-FB30AE12A370}"/>
                </a:ext>
              </a:extLst>
            </p:cNvPr>
            <p:cNvSpPr/>
            <p:nvPr/>
          </p:nvSpPr>
          <p:spPr>
            <a:xfrm>
              <a:off x="312956" y="-4808688"/>
              <a:ext cx="5078203" cy="378231"/>
            </a:xfrm>
            <a:custGeom>
              <a:avLst/>
              <a:gdLst>
                <a:gd name="connsiteX0" fmla="*/ 0 w 5078203"/>
                <a:gd name="connsiteY0" fmla="*/ 0 h 322342"/>
                <a:gd name="connsiteX1" fmla="*/ 5078203 w 5078203"/>
                <a:gd name="connsiteY1" fmla="*/ 0 h 322342"/>
                <a:gd name="connsiteX2" fmla="*/ 5078203 w 5078203"/>
                <a:gd name="connsiteY2" fmla="*/ 322342 h 322342"/>
                <a:gd name="connsiteX3" fmla="*/ 0 w 5078203"/>
                <a:gd name="connsiteY3" fmla="*/ 322342 h 322342"/>
                <a:gd name="connsiteX4" fmla="*/ 0 w 5078203"/>
                <a:gd name="connsiteY4" fmla="*/ 0 h 322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203" h="322342">
                  <a:moveTo>
                    <a:pt x="0" y="0"/>
                  </a:moveTo>
                  <a:lnTo>
                    <a:pt x="5078203" y="0"/>
                  </a:lnTo>
                  <a:lnTo>
                    <a:pt x="5078203" y="322342"/>
                  </a:lnTo>
                  <a:lnTo>
                    <a:pt x="0" y="322342"/>
                  </a:lnTo>
                  <a:lnTo>
                    <a:pt x="0" y="0"/>
                  </a:lnTo>
                  <a:close/>
                </a:path>
              </a:pathLst>
            </a:cu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93960" tIns="32385" rIns="32385" bIns="32385" numCol="1" spcCol="1270" anchor="ctr" anchorCtr="0">
              <a:noAutofit/>
            </a:bodyPr>
            <a:lstStyle/>
            <a:p>
              <a:pPr defTabSz="56673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VAE: </a:t>
              </a:r>
              <a:r>
                <a:rPr lang="it-IT" sz="1600" kern="1200" dirty="0"/>
                <a:t>architettura</a:t>
              </a: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E03B8A0-CB33-4AC6-8BD1-02F1636CE8B1}"/>
                </a:ext>
              </a:extLst>
            </p:cNvPr>
            <p:cNvSpPr/>
            <p:nvPr/>
          </p:nvSpPr>
          <p:spPr>
            <a:xfrm>
              <a:off x="170807" y="-4847572"/>
              <a:ext cx="284299" cy="456000"/>
            </a:xfrm>
            <a:prstGeom prst="ellipse">
              <a:avLst/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5">
            <a:extLst>
              <a:ext uri="{FF2B5EF4-FFF2-40B4-BE49-F238E27FC236}">
                <a16:creationId xmlns:a16="http://schemas.microsoft.com/office/drawing/2014/main" id="{B21D1DA0-C77C-35D7-4DE4-6D0ECC2C12A2}"/>
              </a:ext>
            </a:extLst>
          </p:cNvPr>
          <p:cNvSpPr txBox="1"/>
          <p:nvPr/>
        </p:nvSpPr>
        <p:spPr>
          <a:xfrm>
            <a:off x="404368" y="1042661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800" dirty="0"/>
              <a:t>Versioni: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A6DEBCD-B471-83E8-8E27-39F7691C2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32" y="1340681"/>
            <a:ext cx="2999925" cy="722150"/>
          </a:xfrm>
        </p:spPr>
        <p:txBody>
          <a:bodyPr/>
          <a:lstStyle/>
          <a:p>
            <a:pPr>
              <a:buSzPct val="100000"/>
            </a:pPr>
            <a:r>
              <a:rPr lang="it-IT" sz="1400" dirty="0"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</a:p>
        </p:txBody>
      </p:sp>
      <p:pic>
        <p:nvPicPr>
          <p:cNvPr id="10" name="Immagine 9" descr="Immagine che contiene diagramma, schermata, linea, Diagramma&#10;&#10;Descrizione generata automaticamente">
            <a:extLst>
              <a:ext uri="{FF2B5EF4-FFF2-40B4-BE49-F238E27FC236}">
                <a16:creationId xmlns:a16="http://schemas.microsoft.com/office/drawing/2014/main" id="{E5311615-576F-4EBC-F1D2-935EABE741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82" y="2236682"/>
            <a:ext cx="5952635" cy="1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2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476</Words>
  <Application>Microsoft Office PowerPoint</Application>
  <PresentationFormat>Personalizzato</PresentationFormat>
  <Paragraphs>212</Paragraphs>
  <Slides>18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1" baseType="lpstr">
      <vt:lpstr>Proxima Nova</vt:lpstr>
      <vt:lpstr>Arial</vt:lpstr>
      <vt:lpstr>Spearmint</vt:lpstr>
      <vt:lpstr>Generazione di dataset sintetici di immagini mediante tecniche di Deep Learning.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Adversarial Networks for user’s gaze prediction in a GUI domain.</dc:title>
  <dc:creator>Alessandro</dc:creator>
  <cp:lastModifiedBy>PASQUALINI MICHELE</cp:lastModifiedBy>
  <cp:revision>186</cp:revision>
  <dcterms:modified xsi:type="dcterms:W3CDTF">2023-10-19T15:51:45Z</dcterms:modified>
</cp:coreProperties>
</file>